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90" r:id="rId2"/>
    <p:sldId id="413" r:id="rId3"/>
    <p:sldId id="419" r:id="rId4"/>
    <p:sldId id="414" r:id="rId5"/>
    <p:sldId id="418" r:id="rId6"/>
    <p:sldId id="415" r:id="rId7"/>
    <p:sldId id="401" r:id="rId8"/>
    <p:sldId id="376" r:id="rId9"/>
    <p:sldId id="402" r:id="rId10"/>
    <p:sldId id="359" r:id="rId11"/>
    <p:sldId id="361" r:id="rId12"/>
    <p:sldId id="303" r:id="rId13"/>
    <p:sldId id="427" r:id="rId14"/>
    <p:sldId id="429" r:id="rId15"/>
    <p:sldId id="369" r:id="rId16"/>
    <p:sldId id="443" r:id="rId17"/>
    <p:sldId id="444" r:id="rId18"/>
    <p:sldId id="463" r:id="rId19"/>
    <p:sldId id="465" r:id="rId20"/>
    <p:sldId id="472" r:id="rId21"/>
    <p:sldId id="471" r:id="rId22"/>
    <p:sldId id="455" r:id="rId23"/>
    <p:sldId id="461" r:id="rId24"/>
    <p:sldId id="458" r:id="rId25"/>
    <p:sldId id="456" r:id="rId26"/>
    <p:sldId id="451" r:id="rId27"/>
    <p:sldId id="457" r:id="rId28"/>
    <p:sldId id="453" r:id="rId29"/>
    <p:sldId id="460" r:id="rId30"/>
    <p:sldId id="462" r:id="rId31"/>
    <p:sldId id="390" r:id="rId32"/>
    <p:sldId id="408" r:id="rId33"/>
    <p:sldId id="393" r:id="rId34"/>
    <p:sldId id="439" r:id="rId35"/>
    <p:sldId id="351" r:id="rId36"/>
    <p:sldId id="373" r:id="rId37"/>
    <p:sldId id="375" r:id="rId38"/>
    <p:sldId id="343" r:id="rId39"/>
    <p:sldId id="273" r:id="rId40"/>
    <p:sldId id="466" r:id="rId41"/>
    <p:sldId id="467" r:id="rId42"/>
    <p:sldId id="468" r:id="rId43"/>
    <p:sldId id="469" r:id="rId44"/>
    <p:sldId id="470" r:id="rId45"/>
    <p:sldId id="441" r:id="rId46"/>
    <p:sldId id="440" r:id="rId47"/>
    <p:sldId id="433" r:id="rId48"/>
    <p:sldId id="405" r:id="rId49"/>
    <p:sldId id="412" r:id="rId50"/>
    <p:sldId id="403" r:id="rId51"/>
    <p:sldId id="404" r:id="rId52"/>
    <p:sldId id="398" r:id="rId53"/>
    <p:sldId id="396" r:id="rId54"/>
    <p:sldId id="394" r:id="rId55"/>
    <p:sldId id="434" r:id="rId56"/>
    <p:sldId id="438" r:id="rId57"/>
    <p:sldId id="436" r:id="rId58"/>
    <p:sldId id="395" r:id="rId59"/>
    <p:sldId id="320" r:id="rId60"/>
    <p:sldId id="386" r:id="rId61"/>
    <p:sldId id="387" r:id="rId62"/>
    <p:sldId id="388" r:id="rId63"/>
    <p:sldId id="385" r:id="rId64"/>
    <p:sldId id="380" r:id="rId65"/>
    <p:sldId id="367" r:id="rId66"/>
    <p:sldId id="406" r:id="rId67"/>
    <p:sldId id="407" r:id="rId68"/>
    <p:sldId id="358" r:id="rId69"/>
    <p:sldId id="321" r:id="rId70"/>
    <p:sldId id="421" r:id="rId71"/>
    <p:sldId id="322" r:id="rId72"/>
    <p:sldId id="323" r:id="rId73"/>
    <p:sldId id="309" r:id="rId74"/>
    <p:sldId id="324" r:id="rId75"/>
    <p:sldId id="353" r:id="rId76"/>
    <p:sldId id="420" r:id="rId77"/>
    <p:sldId id="430" r:id="rId78"/>
    <p:sldId id="431" r:id="rId79"/>
    <p:sldId id="432" r:id="rId80"/>
    <p:sldId id="370" r:id="rId81"/>
    <p:sldId id="368" r:id="rId82"/>
    <p:sldId id="35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418"/>
            <p14:sldId id="415"/>
            <p14:sldId id="401"/>
            <p14:sldId id="376"/>
            <p14:sldId id="402"/>
            <p14:sldId id="359"/>
            <p14:sldId id="361"/>
            <p14:sldId id="303"/>
            <p14:sldId id="427"/>
            <p14:sldId id="429"/>
            <p14:sldId id="369"/>
            <p14:sldId id="443"/>
            <p14:sldId id="444"/>
            <p14:sldId id="463"/>
            <p14:sldId id="465"/>
            <p14:sldId id="472"/>
            <p14:sldId id="471"/>
            <p14:sldId id="455"/>
            <p14:sldId id="461"/>
            <p14:sldId id="458"/>
            <p14:sldId id="456"/>
            <p14:sldId id="451"/>
            <p14:sldId id="457"/>
            <p14:sldId id="453"/>
            <p14:sldId id="460"/>
            <p14:sldId id="462"/>
            <p14:sldId id="390"/>
            <p14:sldId id="408"/>
            <p14:sldId id="393"/>
            <p14:sldId id="439"/>
            <p14:sldId id="351"/>
            <p14:sldId id="373"/>
            <p14:sldId id="375"/>
            <p14:sldId id="343"/>
            <p14:sldId id="273"/>
            <p14:sldId id="466"/>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2F7CA3-2E9E-40E0-BA1C-9EEFEAC636F0}" v="9" dt="2018-08-03T13:49:29.113"/>
    <p1510:client id="{2EE5DFBB-FC32-F2E8-6AF2-0C23FFFB3028}" v="11" dt="2018-08-09T20:46:41.248"/>
    <p1510:client id="{6B5EF961-5576-9800-7BAB-FCF46CB21C4D}" v="133" dt="2018-08-03T21:21:22.803"/>
    <p1510:client id="{16CBDC44-DFBC-61C3-823C-CAE834FFAC91}" v="28" dt="2018-08-09T18:14:18.788"/>
    <p1510:client id="{EC3CEBB9-CEED-AE68-EF96-A537F4AB1686}" v="25" dt="2018-08-09T18:56:41.196"/>
    <p1510:client id="{E60EED81-AF44-1DE5-ED40-8B87210E2077}" v="127" dt="2018-08-09T19:55:13.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61"/>
    <p:restoredTop sz="91758"/>
  </p:normalViewPr>
  <p:slideViewPr>
    <p:cSldViewPr snapToGrid="0">
      <p:cViewPr varScale="1">
        <p:scale>
          <a:sx n="103" d="100"/>
          <a:sy n="103" d="100"/>
        </p:scale>
        <p:origin x="114" y="150"/>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40</c:v>
                </c:pt>
                <c:pt idx="2">
                  <c:v>30</c:v>
                </c:pt>
                <c:pt idx="3">
                  <c:v>20</c:v>
                </c:pt>
                <c:pt idx="4">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60</c:v>
                </c:pt>
                <c:pt idx="2">
                  <c:v>50</c:v>
                </c:pt>
                <c:pt idx="3">
                  <c:v>40</c:v>
                </c:pt>
                <c:pt idx="4">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838437632"/>
        <c:axId val="-838429616"/>
      </c:lineChart>
      <c:catAx>
        <c:axId val="-83843763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838429616"/>
        <c:crosses val="autoZero"/>
        <c:auto val="1"/>
        <c:lblAlgn val="ctr"/>
        <c:lblOffset val="100"/>
        <c:noMultiLvlLbl val="0"/>
      </c:catAx>
      <c:valAx>
        <c:axId val="-83842961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38437632"/>
        <c:crosses val="autoZero"/>
        <c:crossBetween val="midCat"/>
      </c:valAx>
      <c:spPr>
        <a:noFill/>
        <a:ln w="50800">
          <a:solidFill>
            <a:schemeClr val="tx1"/>
          </a:solidFill>
        </a:ln>
        <a:effectLst/>
      </c:spPr>
    </c:plotArea>
    <c:legend>
      <c:legendPos val="t"/>
      <c:layout>
        <c:manualLayout>
          <c:xMode val="edge"/>
          <c:yMode val="edge"/>
          <c:x val="0.286242725094146"/>
          <c:y val="2.8253000552700899E-2"/>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40</c:v>
                </c:pt>
                <c:pt idx="2">
                  <c:v>30</c:v>
                </c:pt>
                <c:pt idx="3">
                  <c:v>20</c:v>
                </c:pt>
                <c:pt idx="4">
                  <c:v>10</c:v>
                </c:pt>
              </c:numCache>
            </c:numRef>
          </c:val>
          <c:smooth val="0"/>
          <c:extLs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60</c:v>
                </c:pt>
                <c:pt idx="2">
                  <c:v>50</c:v>
                </c:pt>
                <c:pt idx="3">
                  <c:v>40</c:v>
                </c:pt>
                <c:pt idx="4">
                  <c:v>30</c:v>
                </c:pt>
              </c:numCache>
            </c:numRef>
          </c:val>
          <c:smooth val="0"/>
          <c:extLs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844198048"/>
        <c:axId val="-844189616"/>
      </c:lineChart>
      <c:catAx>
        <c:axId val="-84419804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844189616"/>
        <c:crosses val="autoZero"/>
        <c:auto val="1"/>
        <c:lblAlgn val="ctr"/>
        <c:lblOffset val="100"/>
        <c:noMultiLvlLbl val="0"/>
      </c:catAx>
      <c:valAx>
        <c:axId val="-84418961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44198048"/>
        <c:crosses val="autoZero"/>
        <c:crossBetween val="midCat"/>
      </c:valAx>
      <c:spPr>
        <a:noFill/>
        <a:ln w="5080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835875264"/>
        <c:axId val="-835866880"/>
      </c:lineChart>
      <c:catAx>
        <c:axId val="-8358752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5866880"/>
        <c:crosses val="autoZero"/>
        <c:auto val="1"/>
        <c:lblAlgn val="ctr"/>
        <c:lblOffset val="100"/>
        <c:noMultiLvlLbl val="0"/>
      </c:catAx>
      <c:valAx>
        <c:axId val="-835866880"/>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35875264"/>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831836880"/>
        <c:axId val="-831823776"/>
      </c:lineChart>
      <c:catAx>
        <c:axId val="-8318368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1823776"/>
        <c:crosses val="autoZero"/>
        <c:auto val="1"/>
        <c:lblAlgn val="ctr"/>
        <c:lblOffset val="100"/>
        <c:noMultiLvlLbl val="0"/>
      </c:catAx>
      <c:valAx>
        <c:axId val="-831823776"/>
        <c:scaling>
          <c:orientation val="minMax"/>
          <c:max val="70"/>
        </c:scaling>
        <c:delete val="1"/>
        <c:axPos val="l"/>
        <c:numFmt formatCode="General" sourceLinked="0"/>
        <c:majorTickMark val="out"/>
        <c:minorTickMark val="none"/>
        <c:tickLblPos val="nextTo"/>
        <c:crossAx val="-8318368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831715696"/>
        <c:axId val="-831707264"/>
      </c:lineChart>
      <c:catAx>
        <c:axId val="-83171569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1707264"/>
        <c:crosses val="autoZero"/>
        <c:auto val="1"/>
        <c:lblAlgn val="ctr"/>
        <c:lblOffset val="100"/>
        <c:noMultiLvlLbl val="0"/>
      </c:catAx>
      <c:valAx>
        <c:axId val="-831707264"/>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31715696"/>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c:v>
                </c:pt>
                <c:pt idx="1">
                  <c:v>70</c:v>
                </c:pt>
                <c:pt idx="2">
                  <c:v>60</c:v>
                </c:pt>
                <c:pt idx="3">
                  <c:v>50</c:v>
                </c:pt>
                <c:pt idx="4">
                  <c:v>40</c:v>
                </c:pt>
              </c:numCache>
            </c:numRef>
          </c:val>
          <c:smooth val="0"/>
          <c:extLs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835538336"/>
        <c:axId val="-831799008"/>
      </c:lineChart>
      <c:catAx>
        <c:axId val="-8355383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1799008"/>
        <c:crosses val="autoZero"/>
        <c:auto val="1"/>
        <c:lblAlgn val="ctr"/>
        <c:lblOffset val="100"/>
        <c:noMultiLvlLbl val="0"/>
      </c:catAx>
      <c:valAx>
        <c:axId val="-831799008"/>
        <c:scaling>
          <c:orientation val="minMax"/>
          <c:max val="70"/>
        </c:scaling>
        <c:delete val="1"/>
        <c:axPos val="l"/>
        <c:numFmt formatCode="General" sourceLinked="0"/>
        <c:majorTickMark val="out"/>
        <c:minorTickMark val="none"/>
        <c:tickLblPos val="nextTo"/>
        <c:crossAx val="-8355383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817562896"/>
        <c:axId val="-817554464"/>
      </c:lineChart>
      <c:catAx>
        <c:axId val="-8175628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817554464"/>
        <c:crosses val="autoZero"/>
        <c:auto val="1"/>
        <c:lblAlgn val="ctr"/>
        <c:lblOffset val="100"/>
        <c:noMultiLvlLbl val="0"/>
      </c:catAx>
      <c:valAx>
        <c:axId val="-81755446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17562896"/>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70268553387348"/>
          <c:h val="0.154358031514825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815301696"/>
        <c:axId val="-815293264"/>
      </c:lineChart>
      <c:catAx>
        <c:axId val="-8153016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815293264"/>
        <c:crosses val="autoZero"/>
        <c:auto val="1"/>
        <c:lblAlgn val="ctr"/>
        <c:lblOffset val="100"/>
        <c:noMultiLvlLbl val="0"/>
      </c:catAx>
      <c:valAx>
        <c:axId val="-81529326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15301696"/>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6543763551295201"/>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816643312"/>
        <c:axId val="-816634880"/>
      </c:lineChart>
      <c:catAx>
        <c:axId val="-81664331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816634880"/>
        <c:crosses val="autoZero"/>
        <c:auto val="1"/>
        <c:lblAlgn val="ctr"/>
        <c:lblOffset val="100"/>
        <c:noMultiLvlLbl val="0"/>
      </c:catAx>
      <c:valAx>
        <c:axId val="-81663488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16643312"/>
        <c:crosses val="autoZero"/>
        <c:crossBetween val="midCat"/>
      </c:valAx>
      <c:spPr>
        <a:noFill/>
        <a:ln w="50800">
          <a:solidFill>
            <a:schemeClr val="tx1"/>
          </a:solidFill>
        </a:ln>
        <a:effectLst/>
      </c:spPr>
    </c:plotArea>
    <c:legend>
      <c:legendPos val="b"/>
      <c:layout>
        <c:manualLayout>
          <c:xMode val="edge"/>
          <c:yMode val="edge"/>
          <c:x val="4.3875385142074598E-2"/>
          <c:y val="7.5612247218451306E-2"/>
          <c:w val="0.16181444710715501"/>
          <c:h val="0.144940364663924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s>
</file>

<file path=ppt/diagrams/_rels/drawing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5.emf"/><Relationship Id="rId1" Type="http://schemas.openxmlformats.org/officeDocument/2006/relationships/image" Target="../media/image53.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4979FD27-D8F7-D14D-B277-5C9585803536}" type="presOf" srcId="{7E53D0A4-52CF-AC46-B6EC-C871B8CDAF6F}" destId="{B90B26C3-8AEF-F44D-8BF1-01588DF950A8}"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EBD0A578-E403-7F41-BDA7-21105C0392A5}" type="presOf" srcId="{BF131ED2-5762-8241-9D60-60C060DE2ACE}" destId="{B015403A-2826-7B41-BB08-3C5C2C3EEF7E}" srcOrd="0" destOrd="0" presId="urn:microsoft.com/office/officeart/2005/8/layout/cycle3"/>
    <dgm:cxn modelId="{8BE127A2-BC1E-2849-B8A7-75527E4EAD74}" srcId="{7E53D0A4-52CF-AC46-B6EC-C871B8CDAF6F}" destId="{C6450ED9-B424-7548-A730-DBCDAA68254F}" srcOrd="3" destOrd="0" parTransId="{988B771E-B1F3-B24D-8AF1-5D5BC5405FAE}" sibTransId="{8FC0B3B6-667A-6B42-815F-019A9D629F0D}"/>
    <dgm:cxn modelId="{6EFFB4AF-C7D4-A740-948F-D1CD3624E7FD}"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A29F4D8-38C0-6148-ABD4-47CD2B21E867}" type="presOf" srcId="{A51A1182-8056-FA44-B819-05326E250AC0}" destId="{6E9FD6EF-4B46-4648-A2A4-A1C9885D1903}" srcOrd="0" destOrd="0" presId="urn:microsoft.com/office/officeart/2005/8/layout/cycle3"/>
    <dgm:cxn modelId="{AE5280E6-E9B5-7643-B6B3-A7E8773D4DF0}" type="presOf" srcId="{C6450ED9-B424-7548-A730-DBCDAA68254F}" destId="{5FA253E2-2AC6-7249-9BAE-D2E1F7A1D947}" srcOrd="0" destOrd="0" presId="urn:microsoft.com/office/officeart/2005/8/layout/cycle3"/>
    <dgm:cxn modelId="{47ACEDFB-49ED-354A-ACAB-773408ADB4F8}" type="presOf" srcId="{7D8970B8-F909-9C48-89F2-DBB6F87F68D9}" destId="{8459AE78-F38E-9042-8458-F10F8CBBABE1}" srcOrd="0" destOrd="0" presId="urn:microsoft.com/office/officeart/2005/8/layout/cycle3"/>
    <dgm:cxn modelId="{668F0414-191C-9446-B81B-167ABCF510D9}" type="presParOf" srcId="{B90B26C3-8AEF-F44D-8BF1-01588DF950A8}" destId="{CA225C7C-2680-4042-A11E-617B43548FC8}" srcOrd="0" destOrd="0" presId="urn:microsoft.com/office/officeart/2005/8/layout/cycle3"/>
    <dgm:cxn modelId="{ABA74B15-DFE1-2240-AC26-C85B4C98B830}" type="presParOf" srcId="{CA225C7C-2680-4042-A11E-617B43548FC8}" destId="{7B4BF964-C111-7F42-8561-266D28C66D1C}" srcOrd="0" destOrd="0" presId="urn:microsoft.com/office/officeart/2005/8/layout/cycle3"/>
    <dgm:cxn modelId="{F3DF8BD5-9365-6E4C-8679-98BB799C0097}" type="presParOf" srcId="{CA225C7C-2680-4042-A11E-617B43548FC8}" destId="{6E9FD6EF-4B46-4648-A2A4-A1C9885D1903}" srcOrd="1" destOrd="0" presId="urn:microsoft.com/office/officeart/2005/8/layout/cycle3"/>
    <dgm:cxn modelId="{D3581C9F-EDC3-0347-BC14-C152AE045387}" type="presParOf" srcId="{CA225C7C-2680-4042-A11E-617B43548FC8}" destId="{8459AE78-F38E-9042-8458-F10F8CBBABE1}" srcOrd="2" destOrd="0" presId="urn:microsoft.com/office/officeart/2005/8/layout/cycle3"/>
    <dgm:cxn modelId="{6129D25D-34C1-4445-90A3-E3B08F995DF6}" type="presParOf" srcId="{CA225C7C-2680-4042-A11E-617B43548FC8}" destId="{B015403A-2826-7B41-BB08-3C5C2C3EEF7E}" srcOrd="3" destOrd="0" presId="urn:microsoft.com/office/officeart/2005/8/layout/cycle3"/>
    <dgm:cxn modelId="{96973210-EC67-DE47-8C89-F963D8D8E768}"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60EE00-48BE-7F4B-8FEE-3B8BA8528DF6}" type="presOf" srcId="{A56F4B4D-F996-4C25-BE74-608CAFD79EB1}" destId="{CA0B9904-C9AA-4D8E-ADD2-DFACAE20C553}" srcOrd="0" destOrd="0" presId="urn:microsoft.com/office/officeart/2005/8/layout/hProcess11"/>
    <dgm:cxn modelId="{1BD8286A-2B34-6743-89A0-517B12B6B8EF}"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DE35DCAA-8D51-D740-8AA0-B40C46377F8E}"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139F4EF2-602A-8247-A249-C0B1299ED9EE}" type="presOf" srcId="{5F8033E6-E0BA-4078-A7DB-C9EE2A4A6225}" destId="{90DD05D6-3967-41FD-99B1-28E767B77BDB}"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pt>
    <dgm:pt modelId="{829EAA14-DBDA-40FD-BB4E-429C58D111C3}" type="pres">
      <dgm:prSet presAssocID="{49007BC4-E847-4878-AD86-EBDDF50F68E0}" presName="textNode" presStyleLbl="bgShp" presStyleIdx="0" presStyleCnt="1"/>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pt>
  </dgm:ptLst>
  <dgm:cxnLst>
    <dgm:cxn modelId="{5A5EFC25-F8D8-BB44-9154-3E2D62704408}" type="presOf" srcId="{49007BC4-E847-4878-AD86-EBDDF50F68E0}" destId="{829EAA14-DBDA-40FD-BB4E-429C58D111C3}" srcOrd="1" destOrd="0" presId="urn:microsoft.com/office/officeart/2005/8/layout/lProcess2"/>
    <dgm:cxn modelId="{216C4790-C352-4145-A5EF-BC6B2CB3B60D}" srcId="{BC24528A-3764-4E4E-8A6C-EC88D0DCB82C}" destId="{49007BC4-E847-4878-AD86-EBDDF50F68E0}" srcOrd="0" destOrd="0" parTransId="{2AAE42C2-1C44-44E7-8E0C-E7CE6428915C}" sibTransId="{E8B39DD6-C361-4700-8931-1089307186DA}"/>
    <dgm:cxn modelId="{C5CDF0A4-FE12-D84C-8FC5-91F53315C904}" type="presOf" srcId="{E7F08759-060F-4532-AF73-9EF39C7BAEDB}" destId="{EF26624F-3FCF-4575-A404-C452C1DA1DE2}"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0F9F5CA-B1E6-094F-8CDF-9537EFBF7A53}" type="presOf" srcId="{49007BC4-E847-4878-AD86-EBDDF50F68E0}" destId="{952F32CF-8F86-495F-B765-BB817388C31E}" srcOrd="0" destOrd="0" presId="urn:microsoft.com/office/officeart/2005/8/layout/lProcess2"/>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E7A4D4FD-5990-CC4B-B0FA-BF6C05967B5A}" type="presOf" srcId="{289041B4-53B4-49F0-9569-FA21F4C7C67C}" destId="{6BEFD8F0-FB56-4A62-BAFB-0024F97FE9B3}" srcOrd="0"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50F6570-47B7-DF42-8759-C8A700EA7D0C}" type="presOf" srcId="{ADDB0935-5A34-412B-92A2-2F1305941DEB}" destId="{E53AABCE-50AB-4981-8FDB-9BE5E37E40DA}" srcOrd="0" destOrd="0" presId="urn:microsoft.com/office/officeart/2005/8/layout/hProcess11"/>
    <dgm:cxn modelId="{2301448B-F556-884B-BDFD-84679287662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4B66DFA4-934A-324A-A634-EED10FE13983}"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5FF3BBEF-9D7A-4441-930E-E766C0DD5738}" type="presOf" srcId="{A56F4B4D-F996-4C25-BE74-608CAFD79EB1}" destId="{CA0B9904-C9AA-4D8E-ADD2-DFACAE20C553}"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D04B0FC-A0DD-7D47-8277-221FC522A183}" type="presOf" srcId="{C3DCB72C-F662-42BC-8B34-61AD2C0D5249}" destId="{9C55095F-4949-40E4-84EA-3BA9B6A2AEAC}"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9CEE942-3E68-7144-80C5-2D487EE1A7A7}" type="presOf" srcId="{A56F4B4D-F996-4C25-BE74-608CAFD79EB1}" destId="{CA0B9904-C9AA-4D8E-ADD2-DFACAE20C553}"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8087D8AC-EA14-DD48-B6C9-4983F2FC1161}"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1CCD2C9-D0EC-654E-B1C1-C857E8F92C0E}" type="presOf" srcId="{829F1923-EB2F-4482-926F-B72296C6DA8D}" destId="{9EA1AB39-3E70-494F-A951-1380E80F3CFD}" srcOrd="0" destOrd="0" presId="urn:microsoft.com/office/officeart/2005/8/layout/hProcess11"/>
    <dgm:cxn modelId="{471D80CE-05C9-7348-A6AA-0B2E4B40B1C7}" type="presOf" srcId="{C3DCB72C-F662-42BC-8B34-61AD2C0D5249}" destId="{9C55095F-4949-40E4-84EA-3BA9B6A2AEAC}"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6D7D812-39A3-7E44-90EC-0C3A34DBDDE4}" type="presOf" srcId="{5F8033E6-E0BA-4078-A7DB-C9EE2A4A6225}" destId="{90DD05D6-3967-41FD-99B1-28E767B77BDB}"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14A2D292-23BD-2347-A297-D70F3438BC41}"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2D2A67C7-3067-DC45-B1F7-1220DB42B239}" type="presOf" srcId="{A56F4B4D-F996-4C25-BE74-608CAFD79EB1}" destId="{CA0B9904-C9AA-4D8E-ADD2-DFACAE20C553}"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8EA1B2E2-FDED-3646-846F-D006C576EFD2}" type="presOf" srcId="{829F1923-EB2F-4482-926F-B72296C6DA8D}" destId="{9EA1AB39-3E70-494F-A951-1380E80F3CFD}"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7C5E1B1B-76E9-9F49-8E41-7C8240CB3124}" type="presOf" srcId="{49007BC4-E847-4878-AD86-EBDDF50F68E0}" destId="{829EAA14-DBDA-40FD-BB4E-429C58D111C3}" srcOrd="1" destOrd="0" presId="urn:microsoft.com/office/officeart/2005/8/layout/lProcess2"/>
    <dgm:cxn modelId="{2F741725-636F-6C4F-9E24-9795DD5E661C}" type="presOf" srcId="{E879DB40-1B75-4141-8079-27B7535F3DEF}" destId="{8F058CCF-EA07-4360-A703-1B4C849D7DEB}"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91B7A5E-1A86-AB45-AE99-E4660CBC0BB3}" type="presOf" srcId="{E7F08759-060F-4532-AF73-9EF39C7BAEDB}" destId="{EF26624F-3FCF-4575-A404-C452C1DA1DE2}"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55371149-F670-5D48-9C77-AD7D2190A8B1}" type="presOf" srcId="{2EC46857-F497-4C37-AC33-4948586DDA5C}" destId="{7E7EAEA3-9410-4C57-9DF9-A4D61468FDB1}"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7ACE74B8-44B9-9741-B3E7-D14D864B1F96}"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A6224E9-C320-EF4C-8DDA-EABB7E44C303}" type="presOf" srcId="{49007BC4-E847-4878-AD86-EBDDF50F68E0}" destId="{952F32CF-8F86-495F-B765-BB817388C31E}"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2505DDF9-5AF4-8F42-81B6-F3085AAF7C0F}" type="presOf" srcId="{BC24528A-3764-4E4E-8A6C-EC88D0DCB82C}" destId="{4239E2CF-58F4-47B5-B683-8789224F852A}" srcOrd="0" destOrd="0" presId="urn:microsoft.com/office/officeart/2005/8/layout/lProcess2"/>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AEFCF29-DDCE-ED44-A8C1-348A4B2C3F02}" type="presOf" srcId="{24F17A2B-0432-40E6-9F44-F5CDE49E3644}" destId="{B4230E3D-BC30-423C-8A52-31C7550BFCAA}" srcOrd="0" destOrd="0" presId="urn:microsoft.com/office/officeart/2005/8/layout/hProcess11"/>
    <dgm:cxn modelId="{6550762C-453B-4C47-86AA-38B11ADB2BF6}" type="presOf" srcId="{A56F4B4D-F996-4C25-BE74-608CAFD79EB1}" destId="{CA0B9904-C9AA-4D8E-ADD2-DFACAE20C553}"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E271E75A-07CD-8945-8317-2A3B160FA308}"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601005B9-C9CD-3246-B846-3AE0BBE8CD11}" type="presOf" srcId="{ADDB0935-5A34-412B-92A2-2F1305941DEB}" destId="{E53AABCE-50AB-4981-8FDB-9BE5E37E40D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959EBFC-F647-2F47-B484-FC3A6A378447}" type="presOf" srcId="{829F1923-EB2F-4482-926F-B72296C6DA8D}" destId="{9EA1AB39-3E70-494F-A951-1380E80F3CFD}"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pt>
    <dgm:pt modelId="{85F0BD87-2373-4B24-AD5B-92B126FEC0ED}" type="pres">
      <dgm:prSet presAssocID="{E8FAF190-A072-4EFC-9909-5D6259C955AB}" presName="textNode" presStyleLbl="bgShp" presStyleIdx="0" presStyleCnt="3"/>
      <dgm:spPr/>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pt>
    <dgm:pt modelId="{940EA31C-5512-4E10-92D7-B643B38C883B}" type="pres">
      <dgm:prSet presAssocID="{42AAB038-F760-4D0D-B69D-B8C0FD98FCBD}" presName="textNode" presStyleLbl="bgShp" presStyleIdx="1" presStyleCnt="3"/>
      <dgm:spPr/>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pt>
    <dgm:pt modelId="{7FB30FDB-5F16-4DA9-BF55-7090E6845692}" type="pres">
      <dgm:prSet presAssocID="{EBAEEA6D-D492-4804-B72B-174E47DB4D4A}" presName="textNode" presStyleLbl="bgShp" presStyleIdx="2" presStyleCnt="3"/>
      <dgm:spPr/>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pt>
  </dgm:ptLst>
  <dgm:cxnLst>
    <dgm:cxn modelId="{30BDDB1D-1D62-824B-8E82-B2E988431B6A}" type="presOf" srcId="{E8FAF190-A072-4EFC-9909-5D6259C955AB}" destId="{90A78A6D-13F9-4631-8CF1-DF9AC9E5C85A}" srcOrd="0" destOrd="0" presId="urn:microsoft.com/office/officeart/2005/8/layout/lProcess2"/>
    <dgm:cxn modelId="{D643B725-7131-2E49-8BDE-930468BDB215}" type="presOf" srcId="{B6E63A53-7C40-49C2-8E2C-D81FD5A389C6}" destId="{CE08343E-4458-480D-A57C-B742FC756F57}" srcOrd="0" destOrd="0" presId="urn:microsoft.com/office/officeart/2005/8/layout/lProcess2"/>
    <dgm:cxn modelId="{291E5D28-200E-4E75-BC0B-F3100548FFE3}" srcId="{EBAEEA6D-D492-4804-B72B-174E47DB4D4A}" destId="{004FF9E3-6311-441F-BBD2-C1A4EB9CE0D1}" srcOrd="0" destOrd="0" parTransId="{D836B119-C3BA-4E92-8E72-EE2376328F9D}" sibTransId="{5A7A712B-F263-43BD-B395-725169E16204}"/>
    <dgm:cxn modelId="{6264673A-5222-B54C-A694-3200652FDC29}" type="presOf" srcId="{004FF9E3-6311-441F-BBD2-C1A4EB9CE0D1}" destId="{A8AA568C-BF55-4880-8F2E-08B06926B89E}"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E2061960-0DA8-2148-912A-8D295DB97E5B}" type="presOf" srcId="{622EB44B-07FF-45BF-87DD-E4B15DB64E95}" destId="{94832845-E2C7-47F4-A41F-D31BA503D481}" srcOrd="0" destOrd="0" presId="urn:microsoft.com/office/officeart/2005/8/layout/lProcess2"/>
    <dgm:cxn modelId="{41A0CE43-BC1F-4E6E-9A54-E5D1DA47D692}" srcId="{42AAB038-F760-4D0D-B69D-B8C0FD98FCBD}" destId="{B6E63A53-7C40-49C2-8E2C-D81FD5A389C6}" srcOrd="1" destOrd="0" parTransId="{5E4D955A-79CB-4E0B-A52A-9D192B7BDF0C}" sibTransId="{6B3B6CD8-3C6F-4E21-8C64-7DFF1F026D6A}"/>
    <dgm:cxn modelId="{088DF745-E9A7-42E6-99EA-3E1DCC578D5C}" srcId="{42AAB038-F760-4D0D-B69D-B8C0FD98FCBD}" destId="{90DE02D5-D513-4E5A-8592-8D74FF810D30}" srcOrd="0" destOrd="0" parTransId="{FF23EC97-B3B2-4D63-AE92-993EBC8A70B7}" sibTransId="{F25B399B-16BD-4343-A659-AE46E29BF0A4}"/>
    <dgm:cxn modelId="{ECE9F965-787A-1540-8612-5B97E2AAA9EA}" type="presOf" srcId="{EBAEEA6D-D492-4804-B72B-174E47DB4D4A}" destId="{7FB30FDB-5F16-4DA9-BF55-7090E6845692}" srcOrd="1" destOrd="0" presId="urn:microsoft.com/office/officeart/2005/8/layout/lProcess2"/>
    <dgm:cxn modelId="{C55D9467-1B01-5C4F-A631-10CAAE8510A5}" type="presOf" srcId="{EBAEEA6D-D492-4804-B72B-174E47DB4D4A}" destId="{472F482E-4D3A-43AF-9B44-54140D763B28}"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C0400983-B21E-4046-A35B-A92C14830E7C}" type="presOf" srcId="{BC24528A-3764-4E4E-8A6C-EC88D0DCB82C}" destId="{4239E2CF-58F4-47B5-B683-8789224F852A}" srcOrd="0" destOrd="0" presId="urn:microsoft.com/office/officeart/2005/8/layout/lProcess2"/>
    <dgm:cxn modelId="{775BB38D-E276-6346-A83F-213BF084FA5A}" type="presOf" srcId="{42AAB038-F760-4D0D-B69D-B8C0FD98FCBD}" destId="{B989BB60-821A-451C-9803-F303B38EB3D9}"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99F522B5-941C-5E4E-915D-7DBFE107AAC1}" type="presOf" srcId="{90DE02D5-D513-4E5A-8592-8D74FF810D30}" destId="{451AF3F8-AE5C-4FC6-A14D-3E6479565E55}" srcOrd="0" destOrd="0" presId="urn:microsoft.com/office/officeart/2005/8/layout/lProcess2"/>
    <dgm:cxn modelId="{6D3E4EB6-A155-470D-8183-F1E8C1A5E6A4}" srcId="{E8FAF190-A072-4EFC-9909-5D6259C955AB}" destId="{A5DC0C82-BDAA-422B-BF60-E503FC35872D}" srcOrd="1" destOrd="0" parTransId="{57334D28-E64E-4982-8CD8-89DF00094948}" sibTransId="{5FA3507F-0286-4284-A1D2-9901B509D3C7}"/>
    <dgm:cxn modelId="{CD61C5DC-73C8-164A-B52B-9322D2C3EBD4}" type="presOf" srcId="{A5DC0C82-BDAA-422B-BF60-E503FC35872D}" destId="{27E1FF5C-A024-4BF7-8FDC-8ACD89D6C124}"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F3F47946-F2C4-014B-8E29-6608D9F1256F}" type="presOf" srcId="{BF131ED2-5762-8241-9D60-60C060DE2ACE}" destId="{B015403A-2826-7B41-BB08-3C5C2C3EEF7E}"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8BE127A2-BC1E-2849-B8A7-75527E4EAD74}" srcId="{7E53D0A4-52CF-AC46-B6EC-C871B8CDAF6F}" destId="{C6450ED9-B424-7548-A730-DBCDAA68254F}" srcOrd="3" destOrd="0" parTransId="{988B771E-B1F3-B24D-8AF1-5D5BC5405FAE}" sibTransId="{8FC0B3B6-667A-6B42-815F-019A9D629F0D}"/>
    <dgm:cxn modelId="{8D2ED2A3-3A96-E745-A192-8C9223B600FE}" type="presOf" srcId="{7D8970B8-F909-9C48-89F2-DBB6F87F68D9}" destId="{8459AE78-F38E-9042-8458-F10F8CBBABE1}" srcOrd="0" destOrd="0" presId="urn:microsoft.com/office/officeart/2005/8/layout/cycle3"/>
    <dgm:cxn modelId="{6C6AE3A5-15B6-AA49-9DE2-EDD0FE9B2B7F}"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C31FCA0-A44C-614B-9A01-7A68943D1B64}" type="presOf" srcId="{FE3AAA91-2B7B-984C-90BB-D78B8AF917CA}" destId="{7B4BF964-C111-7F42-8561-266D28C66D1C}"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CEA663BC-1E18-074C-B746-41D648B66E19}" type="presOf" srcId="{A51A1182-8056-FA44-B819-05326E250AC0}" destId="{6E9FD6EF-4B46-4648-A2A4-A1C9885D1903}" srcOrd="0" destOrd="0" presId="urn:microsoft.com/office/officeart/2005/8/layout/cycle3"/>
    <dgm:cxn modelId="{07C2ECCF-3A05-DB4A-A75F-496AE4B86C07}" type="presOf" srcId="{7E53D0A4-52CF-AC46-B6EC-C871B8CDAF6F}" destId="{B90B26C3-8AEF-F44D-8BF1-01588DF950A8}" srcOrd="0" destOrd="0" presId="urn:microsoft.com/office/officeart/2005/8/layout/cycle3"/>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966381E-F8BA-1047-8950-84B0492CCE13}" type="presOf" srcId="{7E53D0A4-52CF-AC46-B6EC-C871B8CDAF6F}" destId="{B90B26C3-8AEF-F44D-8BF1-01588DF950A8}" srcOrd="0" destOrd="0" presId="urn:microsoft.com/office/officeart/2005/8/layout/cycle3"/>
    <dgm:cxn modelId="{440D6521-2BBB-CE49-8FCF-226EFCFA6FD3}" type="presOf" srcId="{A51A1182-8056-FA44-B819-05326E250AC0}" destId="{6E9FD6EF-4B46-4648-A2A4-A1C9885D1903}" srcOrd="0" destOrd="0" presId="urn:microsoft.com/office/officeart/2005/8/layout/cycle3"/>
    <dgm:cxn modelId="{075CDB38-B0BB-1D40-8D4E-A5B5360EC8F2}"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F7AF03A5-0A07-6A48-8B69-FC470CC9B772}"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4C6C52E8-281B-E041-949B-B813896CF6B9}" type="presOf" srcId="{BF131ED2-5762-8241-9D60-60C060DE2ACE}" destId="{B015403A-2826-7B41-BB08-3C5C2C3EEF7E}" srcOrd="0" destOrd="0" presId="urn:microsoft.com/office/officeart/2005/8/layout/cycle3"/>
    <dgm:cxn modelId="{0B8FAE50-F03E-FF4E-9911-3074A183363F}" type="presParOf" srcId="{B90B26C3-8AEF-F44D-8BF1-01588DF950A8}" destId="{CA225C7C-2680-4042-A11E-617B43548FC8}" srcOrd="0" destOrd="0" presId="urn:microsoft.com/office/officeart/2005/8/layout/cycle3"/>
    <dgm:cxn modelId="{DE3B1F75-CADE-A34F-A4A6-3463F1C093C5}" type="presParOf" srcId="{CA225C7C-2680-4042-A11E-617B43548FC8}" destId="{7B4BF964-C111-7F42-8561-266D28C66D1C}" srcOrd="0" destOrd="0" presId="urn:microsoft.com/office/officeart/2005/8/layout/cycle3"/>
    <dgm:cxn modelId="{CCCD0059-AA7A-D048-BB65-1D71C09A99F7}" type="presParOf" srcId="{CA225C7C-2680-4042-A11E-617B43548FC8}" destId="{6E9FD6EF-4B46-4648-A2A4-A1C9885D1903}" srcOrd="1" destOrd="0" presId="urn:microsoft.com/office/officeart/2005/8/layout/cycle3"/>
    <dgm:cxn modelId="{7D6FA67E-8478-674D-B342-5F64D8833B8F}" type="presParOf" srcId="{CA225C7C-2680-4042-A11E-617B43548FC8}" destId="{8459AE78-F38E-9042-8458-F10F8CBBABE1}" srcOrd="2" destOrd="0" presId="urn:microsoft.com/office/officeart/2005/8/layout/cycle3"/>
    <dgm:cxn modelId="{41398103-E602-D74F-884D-0FF0A1D8D73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pt>
  </dgm:ptLst>
  <dgm:cxnLst>
    <dgm:cxn modelId="{49A2AB1E-D94A-4E8C-BDE6-F501F375F5A7}" type="presOf" srcId="{9395CE4F-1D7F-4002-8857-1CB5CB733CAB}" destId="{5F899EA1-F0FE-4230-ADB0-F31620E62093}"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BC8E776F-0D5F-4A50-9706-D6CDB722F612}" srcId="{2434092D-6FAB-4707-ACAD-9A03647F9C52}" destId="{75BA0963-4A5C-4A0F-84ED-01A46166FFF9}" srcOrd="4" destOrd="0" parTransId="{AF4267F6-F42F-4F52-B363-119E3817A7D3}" sibTransId="{B9612A78-1EE7-492B-921F-75C407C1971E}"/>
    <dgm:cxn modelId="{C5C9C993-C750-4523-AFC1-6A8EAF7E1CA6}" srcId="{2434092D-6FAB-4707-ACAD-9A03647F9C52}" destId="{2970C61D-7E67-4E83-A834-15ECBCEB8C14}" srcOrd="3" destOrd="0" parTransId="{DECF9E33-F3B1-47C6-90B2-3934FA805C6E}" sibTransId="{B7290E7E-EF06-4E7B-A25C-7D722D27F90B}"/>
    <dgm:cxn modelId="{A9898C9D-8D63-4E46-B789-6CD5C6430AC1}" type="presOf" srcId="{2434092D-6FAB-4707-ACAD-9A03647F9C52}" destId="{FE957AED-A359-46E8-A522-68628D13799B}" srcOrd="0" destOrd="0" presId="urn:microsoft.com/office/officeart/2005/8/layout/arrow2"/>
    <dgm:cxn modelId="{AD4B95B8-E91F-44D0-902E-F21CB2B1C752}" type="presOf" srcId="{22030246-A1A2-42A4-B522-5F3ED8383EF6}" destId="{2E61C8D8-87B1-42A0-8629-C328D47C1C2C}"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5BE322-3796-DB49-952D-A773AB2113CF}" type="presOf" srcId="{C3DCB72C-F662-42BC-8B34-61AD2C0D5249}" destId="{9C55095F-4949-40E4-84EA-3BA9B6A2AEAC}"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C3A27D58-276D-5045-A13D-C6DB0D32F118}"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2F8A01F5-A0AA-4C47-8838-4BA3DC2A4DF8}"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4E7AA29-EDAC-8C42-A91D-7E8060903EF9}"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19B467CF-6193-CA4F-958C-85522D3C1EEA}" type="presOf" srcId="{C3DCB72C-F662-42BC-8B34-61AD2C0D5249}" destId="{9C55095F-4949-40E4-84EA-3BA9B6A2AEAC}"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0ACB9FF3-5E07-4340-8220-5949A945E430}"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pt>
  </dgm:ptLst>
  <dgm:cxnLst>
    <dgm:cxn modelId="{F369A507-E3AF-7B49-B861-06907FD1A2B1}" type="presOf" srcId="{14D4E985-E970-DE49-A835-23B5BCBB9D09}" destId="{7CB79483-FECB-7B42-B9AA-D9954A46F72B}"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39A94D23-65BB-D34E-BCCD-A7E943A10C05}" type="presOf" srcId="{869A7BDD-9E78-0546-B04B-0B5FABD4335F}" destId="{7CB79483-FECB-7B42-B9AA-D9954A46F72B}" srcOrd="0" destOrd="1"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D5B3B245-4D5B-FE47-B236-472785B97F1A}" type="presOf" srcId="{32ADB176-565B-4846-83CB-84F544BAA024}" destId="{D9EB1B0F-8C96-9343-9CD4-1F7F298BA8C8}"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00FECD52-1FA5-F640-AFA0-5527B473DF1E}" srcId="{E2211288-23C5-7C49-9910-0631D9159844}" destId="{C8DAC0B1-F528-5D49-BFB2-5D0ABA3A0024}" srcOrd="0" destOrd="0" parTransId="{E259EE0C-DB34-3041-91BB-CA8BFE1391D4}" sibTransId="{7DBEC442-3CD5-1B40-B216-B11FC5843F5E}"/>
    <dgm:cxn modelId="{B9E93C74-9128-2845-8241-1EAB21207F1A}" srcId="{8F3E48A8-6CBB-4E48-A4B9-F5A68067B865}" destId="{61744628-CB1C-C847-82C3-618407B49F09}" srcOrd="0" destOrd="0" parTransId="{D1C39445-C86D-854A-AF34-4195EA0CAAB9}" sibTransId="{32ADB176-565B-4846-83CB-84F544BAA024}"/>
    <dgm:cxn modelId="{B50EB156-DADF-FD44-81F2-90EEC10D2E84}" type="presOf" srcId="{8F3E48A8-6CBB-4E48-A4B9-F5A68067B865}" destId="{54C8B1A1-E8F0-8A4D-8E7C-451CAD61781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7491F978-4190-FC44-9E8B-74097C548F57}" srcId="{8F3E48A8-6CBB-4E48-A4B9-F5A68067B865}" destId="{E2211288-23C5-7C49-9910-0631D9159844}" srcOrd="2" destOrd="0" parTransId="{27668D55-1F1B-B14D-AD9C-7749937E1219}" sibTransId="{9F71258F-FC60-6140-A1D5-8B0435F02E85}"/>
    <dgm:cxn modelId="{E6C41E8B-DF4C-1B43-B805-ADD285D3E1DB}" srcId="{DAEBC401-884C-6842-9ABD-72506B29C70B}" destId="{7BB716DC-068B-C24E-B8D4-E9B4453A5466}" srcOrd="0" destOrd="0" parTransId="{F1BB0079-4A56-FD40-85A4-64DF39ED90BF}" sibTransId="{E3199A6C-E4B7-AA42-8A38-164FCF16ED2A}"/>
    <dgm:cxn modelId="{A76C898F-62F1-4F4E-9FCB-0E3B23886405}" type="presOf" srcId="{5BD1171D-314B-CA42-B35F-2F0116DD6713}" destId="{286E283C-527A-344B-B6C3-7392F428269C}" srcOrd="0" destOrd="0" presId="urn:microsoft.com/office/officeart/2008/layout/CircularPictureCallout"/>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B91F51B3-06B0-DB42-B2B5-54135CB8F3FA}" type="presOf" srcId="{9F71258F-FC60-6140-A1D5-8B0435F02E85}" destId="{F9EF6568-7566-8B4E-BC71-5892D97D18DC}"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94FF69F0-95A4-DA4D-9D12-2397C905C743}" type="presOf" srcId="{C8DAC0B1-F528-5D49-BFB2-5D0ABA3A0024}" destId="{646FA060-238E-2844-8C3C-9B082EFC5865}" srcOrd="0" destOrd="1"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576E83FC-11FE-B848-BF7D-F10DCA07859A}" type="presOf" srcId="{40CCA8FA-C21E-7F4C-A918-DB0EE3E5A9F5}" destId="{908A4B56-FDFF-DD47-ADAD-BB5C817668AB}" srcOrd="0" destOrd="2"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94880116-DD51-0042-B503-EC5048B4C1EB}" type="presOf" srcId="{829F1923-EB2F-4482-926F-B72296C6DA8D}" destId="{9EA1AB39-3E70-494F-A951-1380E80F3CFD}" srcOrd="0" destOrd="0" presId="urn:microsoft.com/office/officeart/2005/8/layout/hProcess11"/>
    <dgm:cxn modelId="{DAD45A22-0E61-6146-97CF-09E450F4BA48}" type="presOf" srcId="{ADDB0935-5A34-412B-92A2-2F1305941DEB}" destId="{E53AABCE-50AB-4981-8FDB-9BE5E37E40DA}"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2C93988D-03FC-544C-9C78-27C6F1B762E1}" type="presOf" srcId="{C3DCB72C-F662-42BC-8B34-61AD2C0D5249}" destId="{9C55095F-4949-40E4-84EA-3BA9B6A2AEAC}" srcOrd="0" destOrd="0" presId="urn:microsoft.com/office/officeart/2005/8/layout/hProcess11"/>
    <dgm:cxn modelId="{D6DFBC8F-89F2-214C-9D9E-8C8E3EA2E78A}"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9E8383F3-876C-D648-B5F4-B8AFC7D34E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ADBA321-366D-B844-BD12-0C978DC7DD7F}" type="presOf" srcId="{7D8970B8-F909-9C48-89F2-DBB6F87F68D9}" destId="{8459AE78-F38E-9042-8458-F10F8CBBABE1}"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80952522-8204-6746-80F6-298706B2A2D2}" type="presOf" srcId="{E7F08759-060F-4532-AF73-9EF39C7BAEDB}" destId="{EF26624F-3FCF-4575-A404-C452C1DA1DE2}" srcOrd="0" destOrd="0" presId="urn:microsoft.com/office/officeart/2005/8/layout/lProcess2"/>
    <dgm:cxn modelId="{7B926327-40F7-0447-9D60-B69E75D7A4C3}" type="presOf" srcId="{CA07E07E-2EA3-4F67-A84F-5D5D7160886B}" destId="{67A99FF8-C71C-4A2C-A771-08B9CB23121E}" srcOrd="0"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F14214A4-7247-9A42-AA44-AB97FFF50DC2}" type="presOf" srcId="{49007BC4-E847-4878-AD86-EBDDF50F68E0}" destId="{829EAA14-DBDA-40FD-BB4E-429C58D111C3}"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9F914DCA-9F19-6E4D-B5AF-485ACF2251B1}" type="presOf" srcId="{E879DB40-1B75-4141-8079-27B7535F3DEF}" destId="{8F058CCF-EA07-4360-A703-1B4C849D7DEB}" srcOrd="0"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UZ 12:12</a:t>
          </a:r>
        </a:p>
      </dsp:txBody>
      <dsp:txXfrm>
        <a:off x="476396" y="1711606"/>
        <a:ext cx="3581108"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590094" y="1711606"/>
        <a:ext cx="1700247" cy="7394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3261268" y="1711606"/>
        <a:ext cx="1105173"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a:cs typeface="Calibri"/>
            </a:rPr>
            <a:t>Wandering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Larva</a:t>
          </a:r>
        </a:p>
      </dsp:txBody>
      <dsp:txXfrm>
        <a:off x="41950" y="3003227"/>
        <a:ext cx="2364353" cy="7754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590094" y="1711606"/>
        <a:ext cx="1700247" cy="73945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9/28/2018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55.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74</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194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12</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36</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37</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55</a:t>
            </a:fld>
            <a:endParaRPr lang="en-US"/>
          </a:p>
        </p:txBody>
      </p:sp>
    </p:spTree>
    <p:extLst>
      <p:ext uri="{BB962C8B-B14F-4D97-AF65-F5344CB8AC3E}">
        <p14:creationId xmlns:p14="http://schemas.microsoft.com/office/powerpoint/2010/main" val="1097599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9/28/2018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9/28/2018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9/28/2018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9/28/2018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9/28/2018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9/28/2018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9/28/2018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27.png"/><Relationship Id="rId5" Type="http://schemas.openxmlformats.org/officeDocument/2006/relationships/diagramQuickStyle" Target="../diagrams/quickStyle3.xml"/><Relationship Id="rId10" Type="http://schemas.openxmlformats.org/officeDocument/2006/relationships/image" Target="../media/image26.png"/><Relationship Id="rId4" Type="http://schemas.openxmlformats.org/officeDocument/2006/relationships/diagramLayout" Target="../diagrams/layout3.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7.jp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8.jpg"/></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hdphoto" Target="../media/hdphoto1.wdp"/><Relationship Id="rId5" Type="http://schemas.openxmlformats.org/officeDocument/2006/relationships/diagramColors" Target="../diagrams/colors6.xml"/><Relationship Id="rId10" Type="http://schemas.openxmlformats.org/officeDocument/2006/relationships/image" Target="../media/image9.png"/><Relationship Id="rId4" Type="http://schemas.openxmlformats.org/officeDocument/2006/relationships/diagramQuickStyle" Target="../diagrams/quickStyle6.xml"/><Relationship Id="rId9" Type="http://schemas.openxmlformats.org/officeDocument/2006/relationships/image" Target="../media/image56.tiff"/></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1.emf"/><Relationship Id="rId2" Type="http://schemas.openxmlformats.org/officeDocument/2006/relationships/image" Target="../media/image17.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tif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0.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diagramLayout" Target="../diagrams/layout8.xml"/><Relationship Id="rId7" Type="http://schemas.openxmlformats.org/officeDocument/2006/relationships/image" Target="../media/image13.emf"/><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diagramLayout" Target="../diagrams/layout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Data" Target="../diagrams/data2.xml"/><Relationship Id="rId17" Type="http://schemas.openxmlformats.org/officeDocument/2006/relationships/image" Target="../media/image16.png"/><Relationship Id="rId2" Type="http://schemas.openxmlformats.org/officeDocument/2006/relationships/notesSlide" Target="../notesSlides/notesSlide5.xml"/><Relationship Id="rId16" Type="http://schemas.microsoft.com/office/2007/relationships/diagramDrawing" Target="../diagrams/drawing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1.emf"/><Relationship Id="rId5" Type="http://schemas.openxmlformats.org/officeDocument/2006/relationships/diagramQuickStyle" Target="../diagrams/quickStyle1.xml"/><Relationship Id="rId15" Type="http://schemas.openxmlformats.org/officeDocument/2006/relationships/diagramColors" Target="../diagrams/colors2.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4.emf"/><Relationship Id="rId1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Layout" Target="../diagrams/layout11.xml"/><Relationship Id="rId7" Type="http://schemas.openxmlformats.org/officeDocument/2006/relationships/image" Target="../media/image69.tiff"/><Relationship Id="rId12" Type="http://schemas.microsoft.com/office/2007/relationships/diagramDrawing" Target="../diagrams/drawing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openxmlformats.org/officeDocument/2006/relationships/diagramColors" Target="../diagrams/colors12.xml"/><Relationship Id="rId5" Type="http://schemas.openxmlformats.org/officeDocument/2006/relationships/diagramColors" Target="../diagrams/colors11.xml"/><Relationship Id="rId10" Type="http://schemas.openxmlformats.org/officeDocument/2006/relationships/diagramQuickStyle" Target="../diagrams/quickStyle12.xml"/><Relationship Id="rId4" Type="http://schemas.openxmlformats.org/officeDocument/2006/relationships/diagramQuickStyle" Target="../diagrams/quickStyle11.xml"/><Relationship Id="rId9" Type="http://schemas.openxmlformats.org/officeDocument/2006/relationships/diagramLayout" Target="../diagrams/layout12.xml"/></Relationships>
</file>

<file path=ppt/slides/_rels/slide6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71.png"/><Relationship Id="rId7" Type="http://schemas.openxmlformats.org/officeDocument/2006/relationships/diagramColors" Target="../diagrams/colors13.xm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Layout" Target="../diagrams/layout15.xml"/><Relationship Id="rId7" Type="http://schemas.openxmlformats.org/officeDocument/2006/relationships/image" Target="../media/image73.png"/><Relationship Id="rId12" Type="http://schemas.microsoft.com/office/2007/relationships/diagramDrawing" Target="../diagrams/drawing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openxmlformats.org/officeDocument/2006/relationships/diagramColors" Target="../diagrams/colors16.xml"/><Relationship Id="rId5" Type="http://schemas.openxmlformats.org/officeDocument/2006/relationships/diagramColors" Target="../diagrams/colors15.xml"/><Relationship Id="rId10" Type="http://schemas.openxmlformats.org/officeDocument/2006/relationships/diagramQuickStyle" Target="../diagrams/quickStyle16.xml"/><Relationship Id="rId4" Type="http://schemas.openxmlformats.org/officeDocument/2006/relationships/diagramQuickStyle" Target="../diagrams/quickStyle15.xml"/><Relationship Id="rId9" Type="http://schemas.openxmlformats.org/officeDocument/2006/relationships/diagramLayout" Target="../diagrams/layout16.xml"/></Relationships>
</file>

<file path=ppt/slides/_rels/slide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72.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8.jpg"/><Relationship Id="rId7" Type="http://schemas.microsoft.com/office/2007/relationships/hdphoto" Target="../media/hdphoto1.wd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9.jpeg"/><Relationship Id="rId9" Type="http://schemas.openxmlformats.org/officeDocument/2006/relationships/image" Target="../media/image14.emf"/></Relationships>
</file>

<file path=ppt/slides/_rels/slide70.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diagramQuickStyle" Target="../diagrams/quickStyle19.xml"/><Relationship Id="rId18" Type="http://schemas.microsoft.com/office/2007/relationships/hdphoto" Target="../media/hdphoto4.wdp"/><Relationship Id="rId3" Type="http://schemas.openxmlformats.org/officeDocument/2006/relationships/diagramLayout" Target="../diagrams/layout18.xml"/><Relationship Id="rId7" Type="http://schemas.openxmlformats.org/officeDocument/2006/relationships/image" Target="../media/image13.emf"/><Relationship Id="rId12" Type="http://schemas.openxmlformats.org/officeDocument/2006/relationships/diagramLayout" Target="../diagrams/layout19.xml"/><Relationship Id="rId17" Type="http://schemas.openxmlformats.org/officeDocument/2006/relationships/image" Target="../media/image76.png"/><Relationship Id="rId2" Type="http://schemas.openxmlformats.org/officeDocument/2006/relationships/diagramData" Target="../diagrams/data18.xml"/><Relationship Id="rId16" Type="http://schemas.openxmlformats.org/officeDocument/2006/relationships/image" Target="../media/image16.png"/><Relationship Id="rId20" Type="http://schemas.openxmlformats.org/officeDocument/2006/relationships/image" Target="../media/image78.png"/><Relationship Id="rId1" Type="http://schemas.openxmlformats.org/officeDocument/2006/relationships/slideLayout" Target="../slideLayouts/slideLayout2.xml"/><Relationship Id="rId6" Type="http://schemas.microsoft.com/office/2007/relationships/diagramDrawing" Target="../diagrams/drawing18.xml"/><Relationship Id="rId11" Type="http://schemas.openxmlformats.org/officeDocument/2006/relationships/diagramData" Target="../diagrams/data19.xml"/><Relationship Id="rId5" Type="http://schemas.openxmlformats.org/officeDocument/2006/relationships/diagramColors" Target="../diagrams/colors18.xml"/><Relationship Id="rId15" Type="http://schemas.microsoft.com/office/2007/relationships/diagramDrawing" Target="../diagrams/drawing19.xml"/><Relationship Id="rId10" Type="http://schemas.openxmlformats.org/officeDocument/2006/relationships/image" Target="../media/image11.emf"/><Relationship Id="rId19" Type="http://schemas.openxmlformats.org/officeDocument/2006/relationships/image" Target="../media/image77.png"/><Relationship Id="rId4" Type="http://schemas.openxmlformats.org/officeDocument/2006/relationships/diagramQuickStyle" Target="../diagrams/quickStyle18.xml"/><Relationship Id="rId9" Type="http://schemas.openxmlformats.org/officeDocument/2006/relationships/image" Target="../media/image15.png"/><Relationship Id="rId14" Type="http://schemas.openxmlformats.org/officeDocument/2006/relationships/diagramColors" Target="../diagrams/colors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1.tiff"/></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7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5.png"/><Relationship Id="rId5" Type="http://schemas.microsoft.com/office/2007/relationships/hdphoto" Target="../media/hdphoto6.wdp"/><Relationship Id="rId10" Type="http://schemas.openxmlformats.org/officeDocument/2006/relationships/image" Target="../media/image87.jpeg"/><Relationship Id="rId4" Type="http://schemas.openxmlformats.org/officeDocument/2006/relationships/image" Target="../media/image84.png"/><Relationship Id="rId9" Type="http://schemas.microsoft.com/office/2007/relationships/hdphoto" Target="../media/hdphoto8.wdp"/></Relationships>
</file>

<file path=ppt/slides/_rels/slide8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3172176606"/>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33" name="Rectangle 32">
            <a:extLst>
              <a:ext uri="{FF2B5EF4-FFF2-40B4-BE49-F238E27FC236}">
                <a16:creationId xmlns:a16="http://schemas.microsoft.com/office/drawing/2014/main"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lipid accumulation at the end of larval development and lipid depletion during larval diapause.</a:t>
            </a: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Prediction:</a:t>
            </a:r>
            <a:r>
              <a:rPr lang="en-US" sz="4400" b="0" dirty="0"/>
              <a:t> Diapause length affects lipid accumulation</a:t>
            </a:r>
            <a:endParaRPr lang="en-US" sz="4400" b="0" u="sng" dirty="0"/>
          </a:p>
        </p:txBody>
      </p:sp>
      <p:graphicFrame>
        <p:nvGraphicFramePr>
          <p:cNvPr id="7" name="Chart 6">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1235554548"/>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Prediction:</a:t>
            </a:r>
            <a:r>
              <a:rPr lang="en-US" sz="4400" b="0" dirty="0"/>
              <a:t> Diapause length does not affect depletion</a:t>
            </a:r>
            <a:endParaRPr lang="en-US" sz="4400" b="0" u="sng" dirty="0"/>
          </a:p>
        </p:txBody>
      </p:sp>
      <p:graphicFrame>
        <p:nvGraphicFramePr>
          <p:cNvPr id="7" name="Chart 6">
            <a:extLst>
              <a:ext uri="{FF2B5EF4-FFF2-40B4-BE49-F238E27FC236}">
                <a16:creationId xmlns:a16="http://schemas.microsoft.com/office/drawing/2014/main" id="{989B9429-1EB1-4673-99C0-D2F8F1B5ED4A}"/>
              </a:ext>
            </a:extLst>
          </p:cNvPr>
          <p:cNvGraphicFramePr/>
          <p:nvPr>
            <p:extLst>
              <p:ext uri="{D42A27DB-BD31-4B8C-83A1-F6EECF244321}">
                <p14:modId xmlns:p14="http://schemas.microsoft.com/office/powerpoint/2010/main" val="77783555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787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cs typeface="Calibri"/>
              </a:rPr>
              <a:t>Measuring Lipids </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955242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0056-897A-4A39-A928-37402EAC39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3937D1-6F91-4C4E-88CB-88BF81FC50A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375B161-FBA8-4D87-AA91-FB1AC9E72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38" y="0"/>
            <a:ext cx="11412682" cy="6858000"/>
          </a:xfrm>
          <a:prstGeom prst="rect">
            <a:avLst/>
          </a:prstGeom>
        </p:spPr>
      </p:pic>
    </p:spTree>
    <p:extLst>
      <p:ext uri="{BB962C8B-B14F-4D97-AF65-F5344CB8AC3E}">
        <p14:creationId xmlns:p14="http://schemas.microsoft.com/office/powerpoint/2010/main" val="2805309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FC22-C61B-4221-8BA7-8087D143C5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F48931-5241-46BC-B1C0-DFBE2C564CD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D166189-DEE3-45CC-8820-684159258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020" y="0"/>
            <a:ext cx="11313959" cy="6858000"/>
          </a:xfrm>
          <a:prstGeom prst="rect">
            <a:avLst/>
          </a:prstGeom>
        </p:spPr>
      </p:pic>
    </p:spTree>
    <p:extLst>
      <p:ext uri="{BB962C8B-B14F-4D97-AF65-F5344CB8AC3E}">
        <p14:creationId xmlns:p14="http://schemas.microsoft.com/office/powerpoint/2010/main" val="332703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2BB0-C667-471A-83CE-248C6C383F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5CBCD1-6C6C-4E3D-8359-0A116290FD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32E493-CE23-4BD8-9C91-27C511E4A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3931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75125-368C-4231-80CB-385FFB328D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85AFC9-BB97-4B9A-9756-85F7FDA4F7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11BDBCC-6BE0-4926-A343-72E6E1632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162412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val="1718581615"/>
                    </a:ext>
                  </a:extLst>
                </a:gridCol>
                <a:gridCol w="2382665">
                  <a:extLst>
                    <a:ext uri="{9D8B030D-6E8A-4147-A177-3AD203B41FA5}">
                      <a16:colId xmlns:a16="http://schemas.microsoft.com/office/drawing/2014/main"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372255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580C23-7D59-4DF1-B207-3ABD298E4DFA}"/>
              </a:ext>
            </a:extLst>
          </p:cNvPr>
          <p:cNvPicPr>
            <a:picLocks noChangeAspect="1"/>
          </p:cNvPicPr>
          <p:nvPr/>
        </p:nvPicPr>
        <p:blipFill>
          <a:blip r:embed="rId2"/>
          <a:stretch>
            <a:fillRect/>
          </a:stretch>
        </p:blipFill>
        <p:spPr>
          <a:xfrm>
            <a:off x="1693024" y="1073690"/>
            <a:ext cx="8186882" cy="5052476"/>
          </a:xfrm>
          <a:prstGeom prst="rect">
            <a:avLst/>
          </a:prstGeom>
        </p:spPr>
      </p:pic>
      <p:sp>
        <p:nvSpPr>
          <p:cNvPr id="9" name="Rectangle 8">
            <a:extLst>
              <a:ext uri="{FF2B5EF4-FFF2-40B4-BE49-F238E27FC236}">
                <a16:creationId xmlns:a16="http://schemas.microsoft.com/office/drawing/2014/main" id="{7B441B24-B42D-43D0-B6B2-3B7320BCED9F}"/>
              </a:ext>
            </a:extLst>
          </p:cNvPr>
          <p:cNvSpPr/>
          <p:nvPr/>
        </p:nvSpPr>
        <p:spPr>
          <a:xfrm>
            <a:off x="2251291" y="1733797"/>
            <a:ext cx="6346444"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12" name="TextBox 11">
            <a:extLst>
              <a:ext uri="{FF2B5EF4-FFF2-40B4-BE49-F238E27FC236}">
                <a16:creationId xmlns:a16="http://schemas.microsoft.com/office/drawing/2014/main" id="{3F7299B3-74A9-453F-A752-879C2368CA70}"/>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3" name="TextBox 12">
            <a:extLst>
              <a:ext uri="{FF2B5EF4-FFF2-40B4-BE49-F238E27FC236}">
                <a16:creationId xmlns:a16="http://schemas.microsoft.com/office/drawing/2014/main" id="{B7D08E41-7ED8-43D3-8582-1DF4B5FD1DF1}"/>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4" name="TextBox 13">
            <a:extLst>
              <a:ext uri="{FF2B5EF4-FFF2-40B4-BE49-F238E27FC236}">
                <a16:creationId xmlns:a16="http://schemas.microsoft.com/office/drawing/2014/main" id="{60C4B950-1F29-4E79-838C-5694E1827D71}"/>
              </a:ext>
            </a:extLst>
          </p:cNvPr>
          <p:cNvSpPr txBox="1"/>
          <p:nvPr/>
        </p:nvSpPr>
        <p:spPr>
          <a:xfrm>
            <a:off x="5636424" y="2216690"/>
            <a:ext cx="298480" cy="369332"/>
          </a:xfrm>
          <a:prstGeom prst="rect">
            <a:avLst/>
          </a:prstGeom>
          <a:noFill/>
        </p:spPr>
        <p:txBody>
          <a:bodyPr wrap="none" rtlCol="0">
            <a:spAutoFit/>
          </a:bodyPr>
          <a:lstStyle/>
          <a:p>
            <a:r>
              <a:rPr lang="en-US" b="1" dirty="0"/>
              <a:t>a</a:t>
            </a:r>
          </a:p>
        </p:txBody>
      </p:sp>
      <p:sp>
        <p:nvSpPr>
          <p:cNvPr id="15" name="TextBox 14">
            <a:extLst>
              <a:ext uri="{FF2B5EF4-FFF2-40B4-BE49-F238E27FC236}">
                <a16:creationId xmlns:a16="http://schemas.microsoft.com/office/drawing/2014/main" id="{0775415A-9EFF-423C-BF2F-CB2B873E69C0}"/>
              </a:ext>
            </a:extLst>
          </p:cNvPr>
          <p:cNvSpPr txBox="1"/>
          <p:nvPr/>
        </p:nvSpPr>
        <p:spPr>
          <a:xfrm>
            <a:off x="2462135" y="2032024"/>
            <a:ext cx="413896" cy="369332"/>
          </a:xfrm>
          <a:prstGeom prst="rect">
            <a:avLst/>
          </a:prstGeom>
          <a:noFill/>
        </p:spPr>
        <p:txBody>
          <a:bodyPr wrap="none" rtlCol="0">
            <a:spAutoFit/>
          </a:bodyPr>
          <a:lstStyle/>
          <a:p>
            <a:r>
              <a:rPr lang="en-US" b="1" dirty="0"/>
              <a:t>a*</a:t>
            </a:r>
          </a:p>
        </p:txBody>
      </p:sp>
      <p:sp>
        <p:nvSpPr>
          <p:cNvPr id="16" name="TextBox 15">
            <a:extLst>
              <a:ext uri="{FF2B5EF4-FFF2-40B4-BE49-F238E27FC236}">
                <a16:creationId xmlns:a16="http://schemas.microsoft.com/office/drawing/2014/main" id="{F66A4B34-08AD-44CE-A447-9DC122C4E818}"/>
              </a:ext>
            </a:extLst>
          </p:cNvPr>
          <p:cNvSpPr txBox="1"/>
          <p:nvPr/>
        </p:nvSpPr>
        <p:spPr>
          <a:xfrm>
            <a:off x="2312094" y="3913624"/>
            <a:ext cx="423514" cy="369332"/>
          </a:xfrm>
          <a:prstGeom prst="rect">
            <a:avLst/>
          </a:prstGeom>
          <a:noFill/>
        </p:spPr>
        <p:txBody>
          <a:bodyPr wrap="none" rtlCol="0">
            <a:spAutoFit/>
          </a:bodyPr>
          <a:lstStyle/>
          <a:p>
            <a:r>
              <a:rPr lang="en-US" b="1" dirty="0"/>
              <a:t>b*</a:t>
            </a:r>
          </a:p>
        </p:txBody>
      </p:sp>
      <p:sp>
        <p:nvSpPr>
          <p:cNvPr id="17" name="TextBox 16">
            <a:extLst>
              <a:ext uri="{FF2B5EF4-FFF2-40B4-BE49-F238E27FC236}">
                <a16:creationId xmlns:a16="http://schemas.microsoft.com/office/drawing/2014/main" id="{A1C7E921-CA8C-466E-AE7F-CC0EDE5181C1}"/>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8" name="TextBox 17">
            <a:extLst>
              <a:ext uri="{FF2B5EF4-FFF2-40B4-BE49-F238E27FC236}">
                <a16:creationId xmlns:a16="http://schemas.microsoft.com/office/drawing/2014/main" id="{17F037D3-678B-4593-84A2-847B96BCDBE3}"/>
              </a:ext>
            </a:extLst>
          </p:cNvPr>
          <p:cNvSpPr txBox="1"/>
          <p:nvPr/>
        </p:nvSpPr>
        <p:spPr>
          <a:xfrm>
            <a:off x="5634820" y="3662888"/>
            <a:ext cx="308098" cy="369332"/>
          </a:xfrm>
          <a:prstGeom prst="rect">
            <a:avLst/>
          </a:prstGeom>
          <a:noFill/>
        </p:spPr>
        <p:txBody>
          <a:bodyPr wrap="none" rtlCol="0">
            <a:spAutoFit/>
          </a:bodyPr>
          <a:lstStyle/>
          <a:p>
            <a:r>
              <a:rPr lang="en-US" b="1" dirty="0"/>
              <a:t>b</a:t>
            </a:r>
          </a:p>
        </p:txBody>
      </p:sp>
    </p:spTree>
    <p:extLst>
      <p:ext uri="{BB962C8B-B14F-4D97-AF65-F5344CB8AC3E}">
        <p14:creationId xmlns:p14="http://schemas.microsoft.com/office/powerpoint/2010/main" val="675806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266015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3" name="Rectangle 22">
            <a:extLst>
              <a:ext uri="{FF2B5EF4-FFF2-40B4-BE49-F238E27FC236}">
                <a16:creationId xmlns:a16="http://schemas.microsoft.com/office/drawing/2014/main" id="{B31812E6-ED0E-4625-A250-11A3A60711EC}"/>
              </a:ext>
            </a:extLst>
          </p:cNvPr>
          <p:cNvSpPr/>
          <p:nvPr/>
        </p:nvSpPr>
        <p:spPr>
          <a:xfrm>
            <a:off x="2497082" y="1417638"/>
            <a:ext cx="7112138" cy="470411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612078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12615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Genotype Effects Dry </a:t>
            </a:r>
            <a:r>
              <a:rPr lang="en-US" b="1"/>
              <a:t>Mass Accumulation</a:t>
            </a:r>
            <a:endParaRPr lang="en-US" b="1" dirty="0"/>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968135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766762" y="275679"/>
            <a:ext cx="10972800" cy="769441"/>
          </a:xfrm>
        </p:spPr>
        <p:txBody>
          <a:bodyPr>
            <a:spAutoFit/>
          </a:bodyPr>
          <a:lstStyle/>
          <a:p>
            <a:r>
              <a:rPr lang="en-US" b="1" dirty="0"/>
              <a:t>Genotype Effects Dry Mass Accumulation </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136573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Genotype Effects Dry Mass Depletion</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8" name="TextBox 37"/>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dirty="0"/>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555C6D8D-33E7-4C1B-A005-2D69DE284F8E}"/>
              </a:ext>
            </a:extLst>
          </p:cNvPr>
          <p:cNvSpPr/>
          <p:nvPr/>
        </p:nvSpPr>
        <p:spPr>
          <a:xfrm>
            <a:off x="2134121" y="1171199"/>
            <a:ext cx="8032598"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375086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Genotype Effects Lean </a:t>
            </a:r>
            <a:r>
              <a:rPr lang="en-US" b="1"/>
              <a:t>Mass Accumulation</a:t>
            </a:r>
            <a:endParaRPr lang="en-US" b="1" dirty="0"/>
          </a:p>
        </p:txBody>
      </p:sp>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id="{BD213D65-365B-490C-AD2D-223FB350CAB6}"/>
              </a:ext>
            </a:extLst>
          </p:cNvPr>
          <p:cNvSpPr txBox="1"/>
          <p:nvPr/>
        </p:nvSpPr>
        <p:spPr>
          <a:xfrm>
            <a:off x="6665765" y="2406715"/>
            <a:ext cx="295274" cy="369332"/>
          </a:xfrm>
          <a:prstGeom prst="rect">
            <a:avLst/>
          </a:prstGeom>
          <a:noFill/>
        </p:spPr>
        <p:txBody>
          <a:bodyPr wrap="none" rtlCol="0">
            <a:spAutoFit/>
          </a:bodyPr>
          <a:lstStyle/>
          <a:p>
            <a:r>
              <a:rPr lang="en-US" dirty="0"/>
              <a:t>a</a:t>
            </a:r>
          </a:p>
        </p:txBody>
      </p:sp>
      <p:sp>
        <p:nvSpPr>
          <p:cNvPr id="15" name="Rectangle 14">
            <a:extLst>
              <a:ext uri="{FF2B5EF4-FFF2-40B4-BE49-F238E27FC236}">
                <a16:creationId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215988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908114" y="1163158"/>
            <a:ext cx="8774174" cy="5506498"/>
            <a:chOff x="1908114" y="1163158"/>
            <a:chExt cx="8774174" cy="5506498"/>
          </a:xfrm>
        </p:grpSpPr>
        <p:pic>
          <p:nvPicPr>
            <p:cNvPr id="5" name="Picture 4"/>
            <p:cNvPicPr>
              <a:picLocks noChangeAspect="1"/>
            </p:cNvPicPr>
            <p:nvPr/>
          </p:nvPicPr>
          <p:blipFill>
            <a:blip r:embed="rId2"/>
            <a:stretch>
              <a:fillRect/>
            </a:stretch>
          </p:blipFill>
          <p:spPr>
            <a:xfrm>
              <a:off x="1908114" y="1163158"/>
              <a:ext cx="7701105" cy="5506498"/>
            </a:xfrm>
            <a:prstGeom prst="rect">
              <a:avLst/>
            </a:prstGeom>
          </p:spPr>
        </p:pic>
        <p:sp>
          <p:nvSpPr>
            <p:cNvPr id="22" name="Rectangle 21"/>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Lean Mass by Strain</a:t>
            </a:r>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0" name="Left Bracket 9"/>
          <p:cNvSpPr/>
          <p:nvPr/>
        </p:nvSpPr>
        <p:spPr>
          <a:xfrm flipH="1">
            <a:off x="7136896" y="3211320"/>
            <a:ext cx="546240" cy="51242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p:cNvSpPr/>
          <p:nvPr/>
        </p:nvSpPr>
        <p:spPr>
          <a:xfrm flipH="1">
            <a:off x="7136895" y="1389579"/>
            <a:ext cx="546239" cy="561193"/>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4" name="TextBox 13"/>
          <p:cNvSpPr txBox="1"/>
          <p:nvPr/>
        </p:nvSpPr>
        <p:spPr>
          <a:xfrm>
            <a:off x="7846013" y="1379744"/>
            <a:ext cx="1378205" cy="646331"/>
          </a:xfrm>
          <a:prstGeom prst="rect">
            <a:avLst/>
          </a:prstGeom>
          <a:noFill/>
        </p:spPr>
        <p:txBody>
          <a:bodyPr wrap="square" rtlCol="0">
            <a:spAutoFit/>
          </a:bodyPr>
          <a:lstStyle/>
          <a:p>
            <a:r>
              <a:rPr lang="en-US" dirty="0"/>
              <a:t>UZ Diapause Treatment</a:t>
            </a:r>
          </a:p>
        </p:txBody>
      </p:sp>
      <p:sp>
        <p:nvSpPr>
          <p:cNvPr id="15" name="TextBox 14"/>
          <p:cNvSpPr txBox="1"/>
          <p:nvPr/>
        </p:nvSpPr>
        <p:spPr>
          <a:xfrm>
            <a:off x="7846013" y="3211133"/>
            <a:ext cx="1782423" cy="646331"/>
          </a:xfrm>
          <a:prstGeom prst="rect">
            <a:avLst/>
          </a:prstGeom>
          <a:noFill/>
        </p:spPr>
        <p:txBody>
          <a:bodyPr wrap="square" rtlCol="0">
            <a:spAutoFit/>
          </a:bodyPr>
          <a:lstStyle/>
          <a:p>
            <a:r>
              <a:rPr lang="en-US" dirty="0"/>
              <a:t>BE Non Diapause Treatment</a:t>
            </a:r>
          </a:p>
        </p:txBody>
      </p:sp>
      <p:sp>
        <p:nvSpPr>
          <p:cNvPr id="16" name="TextBox 15"/>
          <p:cNvSpPr txBox="1"/>
          <p:nvPr/>
        </p:nvSpPr>
        <p:spPr>
          <a:xfrm>
            <a:off x="7228986" y="3244334"/>
            <a:ext cx="306494" cy="369332"/>
          </a:xfrm>
          <a:prstGeom prst="rect">
            <a:avLst/>
          </a:prstGeom>
          <a:noFill/>
        </p:spPr>
        <p:txBody>
          <a:bodyPr wrap="none" rtlCol="0">
            <a:spAutoFit/>
          </a:bodyPr>
          <a:lstStyle/>
          <a:p>
            <a:r>
              <a:rPr lang="en-US" dirty="0"/>
              <a:t>d</a:t>
            </a:r>
          </a:p>
        </p:txBody>
      </p:sp>
      <p:sp>
        <p:nvSpPr>
          <p:cNvPr id="17" name="TextBox 16"/>
          <p:cNvSpPr txBox="1"/>
          <p:nvPr/>
        </p:nvSpPr>
        <p:spPr>
          <a:xfrm>
            <a:off x="7253251" y="2452687"/>
            <a:ext cx="282450" cy="369332"/>
          </a:xfrm>
          <a:prstGeom prst="rect">
            <a:avLst/>
          </a:prstGeom>
          <a:noFill/>
        </p:spPr>
        <p:txBody>
          <a:bodyPr wrap="none" rtlCol="0">
            <a:spAutoFit/>
          </a:bodyPr>
          <a:lstStyle/>
          <a:p>
            <a:r>
              <a:rPr lang="en-US" dirty="0"/>
              <a:t>c</a:t>
            </a:r>
          </a:p>
        </p:txBody>
      </p:sp>
      <p:sp>
        <p:nvSpPr>
          <p:cNvPr id="19" name="TextBox 18"/>
          <p:cNvSpPr txBox="1"/>
          <p:nvPr/>
        </p:nvSpPr>
        <p:spPr>
          <a:xfrm>
            <a:off x="7253251" y="1436387"/>
            <a:ext cx="295274" cy="369332"/>
          </a:xfrm>
          <a:prstGeom prst="rect">
            <a:avLst/>
          </a:prstGeom>
          <a:noFill/>
        </p:spPr>
        <p:txBody>
          <a:bodyPr wrap="none" rtlCol="0">
            <a:spAutoFit/>
          </a:bodyPr>
          <a:lstStyle/>
          <a:p>
            <a:r>
              <a:rPr lang="en-US"/>
              <a:t>a</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a:extLst>
              <a:ext uri="{FF2B5EF4-FFF2-40B4-BE49-F238E27FC236}">
                <a16:creationId xmlns:a16="http://schemas.microsoft.com/office/drawing/2014/main" id="{3B89661D-F5E8-4FE2-806A-7CAE30EB8B73}"/>
              </a:ext>
            </a:extLst>
          </p:cNvPr>
          <p:cNvSpPr/>
          <p:nvPr/>
        </p:nvSpPr>
        <p:spPr>
          <a:xfrm>
            <a:off x="5557653" y="5314910"/>
            <a:ext cx="4765176"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sz="2800" b="1" dirty="0">
                <a:solidFill>
                  <a:schemeClr val="bg1"/>
                </a:solidFill>
              </a:rPr>
              <a:t>*Significant difference between BE16 and UZ16</a:t>
            </a:r>
          </a:p>
          <a:p>
            <a:pPr algn="ctr"/>
            <a:r>
              <a:rPr lang="en-US" altLang="en-US" sz="2800" dirty="0" err="1">
                <a:solidFill>
                  <a:schemeClr val="bg1"/>
                </a:solidFill>
                <a:latin typeface="Lucida Console" panose="020B0609040504020204" pitchFamily="49" charset="0"/>
              </a:rPr>
              <a:t>df</a:t>
            </a:r>
            <a:r>
              <a:rPr lang="en-US" altLang="en-US" sz="2800" dirty="0">
                <a:solidFill>
                  <a:schemeClr val="bg1"/>
                </a:solidFill>
                <a:latin typeface="Lucida Console" panose="020B0609040504020204" pitchFamily="49" charset="0"/>
              </a:rPr>
              <a:t> 4.002e+01; p value 2.96e-06</a:t>
            </a:r>
            <a:endParaRPr lang="en-US" sz="2800" b="1" dirty="0">
              <a:solidFill>
                <a:schemeClr val="bg1"/>
              </a:solidFill>
            </a:endParaRPr>
          </a:p>
        </p:txBody>
      </p:sp>
      <p:sp>
        <p:nvSpPr>
          <p:cNvPr id="26" name="TextBox 25">
            <a:extLst>
              <a:ext uri="{FF2B5EF4-FFF2-40B4-BE49-F238E27FC236}">
                <a16:creationId xmlns:a16="http://schemas.microsoft.com/office/drawing/2014/main" id="{F382FB59-6061-48C8-B9E7-2A310AB14DF1}"/>
              </a:ext>
            </a:extLst>
          </p:cNvPr>
          <p:cNvSpPr txBox="1"/>
          <p:nvPr/>
        </p:nvSpPr>
        <p:spPr>
          <a:xfrm>
            <a:off x="3856721" y="5615762"/>
            <a:ext cx="701117" cy="369332"/>
          </a:xfrm>
          <a:prstGeom prst="rect">
            <a:avLst/>
          </a:prstGeom>
          <a:noFill/>
        </p:spPr>
        <p:txBody>
          <a:bodyPr wrap="square" rtlCol="0">
            <a:spAutoFit/>
          </a:bodyPr>
          <a:lstStyle/>
          <a:p>
            <a:r>
              <a:rPr lang="en-US" dirty="0"/>
              <a:t>*</a:t>
            </a:r>
          </a:p>
        </p:txBody>
      </p:sp>
      <p:sp>
        <p:nvSpPr>
          <p:cNvPr id="27" name="Left Bracket 26">
            <a:extLst>
              <a:ext uri="{FF2B5EF4-FFF2-40B4-BE49-F238E27FC236}">
                <a16:creationId xmlns:a16="http://schemas.microsoft.com/office/drawing/2014/main" id="{21F51921-323D-45C3-93A6-E2D8BCF880F6}"/>
              </a:ext>
            </a:extLst>
          </p:cNvPr>
          <p:cNvSpPr/>
          <p:nvPr/>
        </p:nvSpPr>
        <p:spPr>
          <a:xfrm flipH="1">
            <a:off x="7136894" y="2423276"/>
            <a:ext cx="546240" cy="51242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3F25F2E7-E6E6-4CCC-BF64-B3083CC5A39D}"/>
              </a:ext>
            </a:extLst>
          </p:cNvPr>
          <p:cNvSpPr txBox="1"/>
          <p:nvPr/>
        </p:nvSpPr>
        <p:spPr>
          <a:xfrm>
            <a:off x="7824890" y="2399850"/>
            <a:ext cx="2868305" cy="646331"/>
          </a:xfrm>
          <a:prstGeom prst="rect">
            <a:avLst/>
          </a:prstGeom>
          <a:noFill/>
        </p:spPr>
        <p:txBody>
          <a:bodyPr wrap="square" rtlCol="0">
            <a:spAutoFit/>
          </a:bodyPr>
          <a:lstStyle/>
          <a:p>
            <a:r>
              <a:rPr lang="en-US" dirty="0"/>
              <a:t>BE Diapause </a:t>
            </a:r>
          </a:p>
          <a:p>
            <a:r>
              <a:rPr lang="en-US" dirty="0"/>
              <a:t>UZ Non Diapause Treatment</a:t>
            </a:r>
          </a:p>
        </p:txBody>
      </p:sp>
      <p:sp>
        <p:nvSpPr>
          <p:cNvPr id="31" name="Rectangle 30">
            <a:extLst>
              <a:ext uri="{FF2B5EF4-FFF2-40B4-BE49-F238E27FC236}">
                <a16:creationId xmlns:a16="http://schemas.microsoft.com/office/drawing/2014/main" id="{65BF3D28-EC93-4B85-B3F1-9B55EB13584D}"/>
              </a:ext>
            </a:extLst>
          </p:cNvPr>
          <p:cNvSpPr/>
          <p:nvPr/>
        </p:nvSpPr>
        <p:spPr>
          <a:xfrm>
            <a:off x="2609231" y="1230859"/>
            <a:ext cx="8105086" cy="489260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6052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9330824"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Spring and summer are warm and the days are long </a:t>
            </a:r>
          </a:p>
          <a:p>
            <a:pPr marL="457200" indent="-457200">
              <a:buFont typeface="Arial" charset="0"/>
              <a:buChar char="•"/>
            </a:pPr>
            <a:r>
              <a:rPr lang="en-US" sz="3200" dirty="0"/>
              <a:t>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410690" cy="369332"/>
          </a:xfrm>
          <a:prstGeom prst="rect">
            <a:avLst/>
          </a:prstGeom>
          <a:noFill/>
        </p:spPr>
        <p:txBody>
          <a:bodyPr wrap="none" rtlCol="0">
            <a:spAutoFit/>
          </a:bodyPr>
          <a:lstStyle/>
          <a:p>
            <a:r>
              <a:rPr lang="en-US" dirty="0"/>
              <a:t>a*</a:t>
            </a:r>
          </a:p>
        </p:txBody>
      </p:sp>
      <p:sp>
        <p:nvSpPr>
          <p:cNvPr id="22" name="TextBox 21"/>
          <p:cNvSpPr txBox="1"/>
          <p:nvPr/>
        </p:nvSpPr>
        <p:spPr>
          <a:xfrm>
            <a:off x="7858333" y="2620352"/>
            <a:ext cx="397866" cy="369332"/>
          </a:xfrm>
          <a:prstGeom prst="rect">
            <a:avLst/>
          </a:prstGeom>
          <a:noFill/>
        </p:spPr>
        <p:txBody>
          <a:bodyPr wrap="none" rtlCol="0">
            <a:spAutoFit/>
          </a:bodyPr>
          <a:lstStyle/>
          <a:p>
            <a:r>
              <a:rPr lang="en-US" dirty="0"/>
              <a:t>c*</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7B414AF-322E-440F-A848-FC85876B6772}"/>
              </a:ext>
            </a:extLst>
          </p:cNvPr>
          <p:cNvSpPr txBox="1"/>
          <p:nvPr/>
        </p:nvSpPr>
        <p:spPr>
          <a:xfrm>
            <a:off x="6336634" y="1917879"/>
            <a:ext cx="306494" cy="369332"/>
          </a:xfrm>
          <a:prstGeom prst="rect">
            <a:avLst/>
          </a:prstGeom>
          <a:noFill/>
        </p:spPr>
        <p:txBody>
          <a:bodyPr wrap="none" rtlCol="0">
            <a:spAutoFit/>
          </a:bodyPr>
          <a:lstStyle/>
          <a:p>
            <a:r>
              <a:rPr lang="en-US" dirty="0"/>
              <a:t>b</a:t>
            </a:r>
          </a:p>
        </p:txBody>
      </p:sp>
      <p:sp>
        <p:nvSpPr>
          <p:cNvPr id="28" name="Rectangle 27">
            <a:extLst>
              <a:ext uri="{FF2B5EF4-FFF2-40B4-BE49-F238E27FC236}">
                <a16:creationId xmlns:a16="http://schemas.microsoft.com/office/drawing/2014/main"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97828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723703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52929" y="138488"/>
            <a:ext cx="88899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Strains </a:t>
            </a:r>
            <a:r>
              <a:rPr lang="en-US" sz="6000" b="1" u="sng" dirty="0">
                <a:solidFill>
                  <a:schemeClr val="tx1"/>
                </a:solidFill>
              </a:rPr>
              <a:t>NOT</a:t>
            </a:r>
            <a:r>
              <a:rPr lang="en-US" sz="6000" b="1" dirty="0">
                <a:solidFill>
                  <a:schemeClr val="tx1"/>
                </a:solidFill>
              </a:rPr>
              <a:t> Different</a:t>
            </a:r>
          </a:p>
        </p:txBody>
      </p:sp>
      <p:sp>
        <p:nvSpPr>
          <p:cNvPr id="6" name="Rectangle 5">
            <a:extLst>
              <a:ext uri="{FF2B5EF4-FFF2-40B4-BE49-F238E27FC236}">
                <a16:creationId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Lipid Accumulation</a:t>
            </a:r>
            <a:endParaRPr lang="en-US" sz="4400" b="1" dirty="0">
              <a:cs typeface="Calibri"/>
            </a:endParaRPr>
          </a:p>
        </p:txBody>
      </p:sp>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30643" y="1147433"/>
            <a:ext cx="9816610" cy="5723820"/>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Rate does not change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5" name="TextBox 4"/>
          <p:cNvSpPr txBox="1"/>
          <p:nvPr/>
        </p:nvSpPr>
        <p:spPr>
          <a:xfrm>
            <a:off x="3743292" y="1369734"/>
            <a:ext cx="2369559" cy="400110"/>
          </a:xfrm>
          <a:prstGeom prst="rect">
            <a:avLst/>
          </a:prstGeom>
          <a:solidFill>
            <a:schemeClr val="accent4">
              <a:lumMod val="60000"/>
              <a:lumOff val="40000"/>
            </a:schemeClr>
          </a:solidFill>
        </p:spPr>
        <p:txBody>
          <a:bodyPr wrap="none" rtlCol="0">
            <a:spAutoFit/>
          </a:bodyPr>
          <a:lstStyle/>
          <a:p>
            <a:r>
              <a:rPr lang="hr-HR" sz="2000" b="1" dirty="0">
                <a:solidFill>
                  <a:schemeClr val="bg1"/>
                </a:solidFill>
              </a:rPr>
              <a:t>y= -0.00094 x+ 0.013</a:t>
            </a:r>
            <a:endParaRPr lang="en-US" sz="2000" b="1" dirty="0">
              <a:solidFill>
                <a:schemeClr val="bg1"/>
              </a:solidFill>
            </a:endParaRPr>
          </a:p>
        </p:txBody>
      </p:sp>
      <p:sp>
        <p:nvSpPr>
          <p:cNvPr id="48" name="TextBox 47"/>
          <p:cNvSpPr txBox="1"/>
          <p:nvPr/>
        </p:nvSpPr>
        <p:spPr>
          <a:xfrm>
            <a:off x="3743292" y="5742672"/>
            <a:ext cx="2239716" cy="400110"/>
          </a:xfrm>
          <a:prstGeom prst="rect">
            <a:avLst/>
          </a:prstGeom>
          <a:solidFill>
            <a:schemeClr val="accent4">
              <a:lumMod val="60000"/>
              <a:lumOff val="40000"/>
            </a:schemeClr>
          </a:solidFill>
        </p:spPr>
        <p:txBody>
          <a:bodyPr wrap="none" rtlCol="0">
            <a:spAutoFit/>
          </a:bodyPr>
          <a:lstStyle/>
          <a:p>
            <a:r>
              <a:rPr lang="hr-HR" sz="2000" b="1">
                <a:solidFill>
                  <a:schemeClr val="bg1"/>
                </a:solidFill>
              </a:rPr>
              <a:t>y= -0.0023 x+ 0.011</a:t>
            </a:r>
            <a:endParaRPr lang="en-US" sz="2000" b="1" dirty="0">
              <a:solidFill>
                <a:schemeClr val="bg1"/>
              </a:solidFill>
            </a:endParaRPr>
          </a:p>
        </p:txBody>
      </p:sp>
      <p:sp>
        <p:nvSpPr>
          <p:cNvPr id="51" name="Rectangle 50">
            <a:extLst>
              <a:ext uri="{FF2B5EF4-FFF2-40B4-BE49-F238E27FC236}">
                <a16:creationId xmlns:a16="http://schemas.microsoft.com/office/drawing/2014/main"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increases </a:t>
            </a:r>
            <a:r>
              <a:rPr lang="en-US" sz="2800"/>
              <a:t>lipid accumulation!</a:t>
            </a:r>
            <a:endParaRPr lang="en-US" sz="2800" dirty="0"/>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depletion rate 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pic>
        <p:nvPicPr>
          <p:cNvPr id="2" name="Picture 1">
            <a:extLst>
              <a:ext uri="{FF2B5EF4-FFF2-40B4-BE49-F238E27FC236}">
                <a16:creationId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Avoid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583017"/>
            <a:ext cx="7103163" cy="2062103"/>
          </a:xfrm>
          <a:prstGeom prst="rect">
            <a:avLst/>
          </a:prstGeom>
          <a:noFill/>
        </p:spPr>
        <p:txBody>
          <a:bodyPr wrap="none" rtlCol="0">
            <a:spAutoFit/>
          </a:bodyPr>
          <a:lstStyle/>
          <a:p>
            <a:r>
              <a:rPr lang="en-US" sz="3200" dirty="0"/>
              <a:t>Diapause:</a:t>
            </a:r>
          </a:p>
          <a:p>
            <a:pPr marL="285750" indent="-285750">
              <a:buFont typeface="Arial" charset="0"/>
              <a:buChar char="•"/>
            </a:pPr>
            <a:r>
              <a:rPr lang="en-US" sz="3200" dirty="0"/>
              <a:t>Hibernation for insects</a:t>
            </a:r>
          </a:p>
          <a:p>
            <a:pPr marL="285750" indent="-285750">
              <a:buFont typeface="Arial" charset="0"/>
              <a:buChar char="•"/>
            </a:pPr>
            <a:r>
              <a:rPr lang="en-US" sz="3200" dirty="0"/>
              <a:t>Avoid harsh winters </a:t>
            </a:r>
          </a:p>
          <a:p>
            <a:pPr marL="285750" indent="-285750">
              <a:buFont typeface="Arial" charset="0"/>
              <a:buChar char="•"/>
            </a:pPr>
            <a:r>
              <a:rPr lang="en-US" sz="3200" dirty="0"/>
              <a:t>Synchronize life history with seasonality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
        <p:nvSpPr>
          <p:cNvPr id="11" name="Rectangle 10"/>
          <p:cNvSpPr/>
          <p:nvPr/>
        </p:nvSpPr>
        <p:spPr>
          <a:xfrm>
            <a:off x="0" y="2796986"/>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1398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13" name="TextBox 12">
            <a:extLst>
              <a:ext uri="{FF2B5EF4-FFF2-40B4-BE49-F238E27FC236}">
                <a16:creationId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val="126005524"/>
              </p:ext>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ext uri="{D42A27DB-BD31-4B8C-83A1-F6EECF244321}">
                <p14:modId xmlns:p14="http://schemas.microsoft.com/office/powerpoint/2010/main" val="803382584"/>
              </p:ext>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444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ext uri="{D42A27DB-BD31-4B8C-83A1-F6EECF244321}">
                <p14:modId xmlns:p14="http://schemas.microsoft.com/office/powerpoint/2010/main" val="1057456344"/>
              </p:ext>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54485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Genetically determined</a:t>
            </a:r>
          </a:p>
          <a:p>
            <a:pPr lvl="1">
              <a:lnSpc>
                <a:spcPct val="120000"/>
              </a:lnSpc>
              <a:spcAft>
                <a:spcPts val="500"/>
              </a:spcAft>
            </a:pPr>
            <a:r>
              <a:rPr lang="en-US" sz="3600" dirty="0"/>
              <a:t>Suppressed metabolism and developmental arrest</a:t>
            </a:r>
          </a:p>
          <a:p>
            <a:pPr lvl="1">
              <a:lnSpc>
                <a:spcPct val="110000"/>
              </a:lnSpc>
              <a:spcAft>
                <a:spcPts val="500"/>
              </a:spcAft>
            </a:pPr>
            <a:r>
              <a:rPr lang="en-US" sz="3600" dirty="0"/>
              <a:t>Preparation for diapause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191135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14656</TotalTime>
  <Words>2337</Words>
  <Application>Microsoft Office PowerPoint</Application>
  <PresentationFormat>Widescreen</PresentationFormat>
  <Paragraphs>699</Paragraphs>
  <Slides>82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Lucida Console</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Genotype Effects Dry Mass Accumulation</vt:lpstr>
      <vt:lpstr>Genotype Effects Dry Mass Accumulation </vt:lpstr>
      <vt:lpstr>Genotype Effects Dry Mass Depletion</vt:lpstr>
      <vt:lpstr>Genotype Effects Lean Mass Accumulation</vt:lpstr>
      <vt:lpstr>Genotype Effects Lean Mass by Strain</vt:lpstr>
      <vt:lpstr>Genotype Effects Lean Mass Depletion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 James T. - ARS</cp:lastModifiedBy>
  <cp:revision>441</cp:revision>
  <dcterms:modified xsi:type="dcterms:W3CDTF">2018-09-28T14:19:21Z</dcterms:modified>
</cp:coreProperties>
</file>